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82" r:id="rId2"/>
    <p:sldId id="304" r:id="rId3"/>
    <p:sldId id="493" r:id="rId4"/>
    <p:sldId id="264" r:id="rId5"/>
    <p:sldId id="640" r:id="rId6"/>
    <p:sldId id="646" r:id="rId7"/>
    <p:sldId id="647" r:id="rId8"/>
    <p:sldId id="648" r:id="rId9"/>
    <p:sldId id="649" r:id="rId10"/>
    <p:sldId id="651" r:id="rId11"/>
    <p:sldId id="652" r:id="rId12"/>
    <p:sldId id="653" r:id="rId13"/>
    <p:sldId id="654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FFFFFF"/>
    <a:srgbClr val="C13F3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6357" autoAdjust="0"/>
  </p:normalViewPr>
  <p:slideViewPr>
    <p:cSldViewPr>
      <p:cViewPr varScale="1">
        <p:scale>
          <a:sx n="82" d="100"/>
          <a:sy n="82" d="100"/>
        </p:scale>
        <p:origin x="11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326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4460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991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215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965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21864" indent="-27764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10559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554784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1999008" indent="-222111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443232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887455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331680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775904" indent="-2221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fld id="{02B3E605-A17E-4D38-BA37-F4A754F8DE16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041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21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88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7165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6" y="8829851"/>
            <a:ext cx="3038155" cy="464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86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03850"/>
            <a:ext cx="9144000" cy="6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Districting Draft Maps</a:t>
            </a:r>
            <a:endParaRPr sz="3600" b="1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0" y="6068699"/>
            <a:ext cx="2209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EB Garamond"/>
                <a:ea typeface="EB Garamond"/>
                <a:cs typeface="EB Garamond"/>
                <a:sym typeface="EB Garamond"/>
              </a:rPr>
              <a:t>February 10, 2022</a:t>
            </a:r>
            <a:endParaRPr b="1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b="1" dirty="0"/>
              <a:t> </a:t>
            </a:r>
            <a:r>
              <a:rPr lang="en-US" sz="3600" b="1" dirty="0"/>
              <a:t>Dr. Jeff Tilton, Senior Consultant</a:t>
            </a:r>
            <a:endParaRPr b="1"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b="1" dirty="0"/>
              <a:t>National Demographics Corporation</a:t>
            </a:r>
            <a:endParaRPr b="1" dirty="0"/>
          </a:p>
        </p:txBody>
      </p:sp>
      <p:pic>
        <p:nvPicPr>
          <p:cNvPr id="2050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76A9CB-AC13-4FB6-9C65-FF36D2483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0" y="1905000"/>
            <a:ext cx="408431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D9778-89FA-47F9-9930-88FDF8CBB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918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9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254C3-D6F3-4094-BE20-D0C43B5CB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401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A2FEE-35D4-4677-A667-A15917EC6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02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Discussion / Action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2A3FF0-2F5C-4242-821E-B25A00C0A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238"/>
            <a:ext cx="2286000" cy="20997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514BD7-E571-446E-9073-0B957EC13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008" y="1400073"/>
            <a:ext cx="2286000" cy="21374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98A796-1438-4810-8786-86C788B90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864" y="3826086"/>
            <a:ext cx="2286000" cy="19591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7778F3-95B8-4FFD-AFA9-4D4F52234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798" y="3862248"/>
            <a:ext cx="2286000" cy="1866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C45DCD-1D46-438D-AD4F-9B853440A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565" y="3805295"/>
            <a:ext cx="2286000" cy="19799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EEA431-5289-4F29-B5A7-18E451232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996" y="1400073"/>
            <a:ext cx="2286000" cy="21089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AFB8F4-11C0-4934-8B82-F1B72B01BA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5002" y="1405276"/>
            <a:ext cx="2286000" cy="21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6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341400" y="244400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Districting Process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bg1"/>
                </a:solidFill>
              </a:rPr>
              <a:t>2</a:t>
            </a:fld>
            <a:endParaRPr sz="1400" b="1" dirty="0">
              <a:solidFill>
                <a:schemeClr val="bg1"/>
              </a:solidFill>
            </a:endParaRPr>
          </a:p>
        </p:txBody>
      </p:sp>
      <p:cxnSp>
        <p:nvCxnSpPr>
          <p:cNvPr id="131" name="Google Shape;131;p2"/>
          <p:cNvCxnSpPr/>
          <p:nvPr/>
        </p:nvCxnSpPr>
        <p:spPr>
          <a:xfrm>
            <a:off x="3043500" y="123092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903582"/>
              </p:ext>
            </p:extLst>
          </p:nvPr>
        </p:nvGraphicFramePr>
        <p:xfrm>
          <a:off x="0" y="1177723"/>
          <a:ext cx="9133936" cy="305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9267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384669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Two Initial Hearings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Aug. 19; Sept. 16,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Data Release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Summer/Fall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Bureau releases official 2020 Census population data – Aug. 12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California’s official ‘prisoner-adjusted’ 2020 redistricting data – Sept. 20,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Draft Map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January 20,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 and select final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 election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Draft Map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February 10,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 and select final map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 and determine election 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Final map must be posted at least 7 days prior to adoption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838453"/>
                  </a:ext>
                </a:extLst>
              </a:tr>
            </a:tbl>
          </a:graphicData>
        </a:graphic>
      </p:graphicFrame>
      <p:sp>
        <p:nvSpPr>
          <p:cNvPr id="7" name="Google Shape;132;p2">
            <a:extLst>
              <a:ext uri="{FF2B5EF4-FFF2-40B4-BE49-F238E27FC236}">
                <a16:creationId xmlns:a16="http://schemas.microsoft.com/office/drawing/2014/main" id="{433F03FE-1454-4D3D-A9BE-8BEE77E97E8F}"/>
              </a:ext>
            </a:extLst>
          </p:cNvPr>
          <p:cNvSpPr txBox="1">
            <a:spLocks/>
          </p:cNvSpPr>
          <p:nvPr/>
        </p:nvSpPr>
        <p:spPr>
          <a:xfrm>
            <a:off x="7162936" y="6360335"/>
            <a:ext cx="14376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02060"/>
                </a:solidFill>
                <a:latin typeface="Garamond" panose="02020404030301010803" pitchFamily="18" charset="0"/>
              </a:rPr>
              <a:t>February 10, 2022</a:t>
            </a:r>
          </a:p>
        </p:txBody>
      </p:sp>
    </p:spTree>
    <p:extLst>
      <p:ext uri="{BB962C8B-B14F-4D97-AF65-F5344CB8AC3E}">
        <p14:creationId xmlns:p14="http://schemas.microsoft.com/office/powerpoint/2010/main" val="351239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6200" y="1905000"/>
            <a:ext cx="2590800" cy="3886200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altLang="en-US" sz="1800" b="1" dirty="0">
                <a:solidFill>
                  <a:srgbClr val="002060"/>
                </a:solidFill>
              </a:rPr>
              <a:t>Equal Population</a:t>
            </a:r>
          </a:p>
          <a:p>
            <a:endParaRPr lang="en-US" altLang="en-US" sz="1600" dirty="0">
              <a:solidFill>
                <a:srgbClr val="002060"/>
              </a:solidFill>
            </a:endParaRPr>
          </a:p>
          <a:p>
            <a:r>
              <a:rPr lang="en-US" altLang="en-US" sz="1800" b="1" dirty="0">
                <a:solidFill>
                  <a:srgbClr val="002060"/>
                </a:solidFill>
              </a:rPr>
              <a:t>Federal</a:t>
            </a:r>
            <a:r>
              <a:rPr lang="en-US" altLang="en-US" sz="1800" dirty="0">
                <a:solidFill>
                  <a:srgbClr val="002060"/>
                </a:solidFill>
              </a:rPr>
              <a:t> </a:t>
            </a:r>
            <a:r>
              <a:rPr lang="en-US" altLang="en-US" sz="1800" b="1" dirty="0">
                <a:solidFill>
                  <a:srgbClr val="002060"/>
                </a:solidFill>
              </a:rPr>
              <a:t>Voting Rights Act</a:t>
            </a:r>
          </a:p>
          <a:p>
            <a:pPr marL="0" indent="0">
              <a:buNone/>
            </a:pPr>
            <a:endParaRPr lang="en-US" altLang="en-US" sz="1800" b="1" dirty="0">
              <a:solidFill>
                <a:srgbClr val="002060"/>
              </a:solidFill>
            </a:endParaRPr>
          </a:p>
          <a:p>
            <a:r>
              <a:rPr lang="en-US" altLang="en-US" sz="1800" b="1" dirty="0">
                <a:solidFill>
                  <a:srgbClr val="002060"/>
                </a:solidFill>
              </a:rPr>
              <a:t>No Racial Gerrymandering</a:t>
            </a:r>
          </a:p>
          <a:p>
            <a:pPr lvl="1"/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6030151" y="1898440"/>
            <a:ext cx="3039726" cy="389276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1800" b="1" dirty="0">
                <a:solidFill>
                  <a:srgbClr val="002060"/>
                </a:solidFill>
              </a:rPr>
              <a:t>Respect voters’ choices / avoid head-to-head contests</a:t>
            </a:r>
          </a:p>
          <a:p>
            <a:pPr marL="0" indent="0">
              <a:buNone/>
              <a:defRPr/>
            </a:pPr>
            <a:endParaRPr lang="en-US" altLang="en-US" sz="1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altLang="en-US" sz="1800" b="1" dirty="0">
                <a:solidFill>
                  <a:srgbClr val="002060"/>
                </a:solidFill>
              </a:rPr>
              <a:t>Future population growth</a:t>
            </a:r>
          </a:p>
        </p:txBody>
      </p:sp>
      <p:sp>
        <p:nvSpPr>
          <p:cNvPr id="20486" name="Text Placeholder 5"/>
          <p:cNvSpPr txBox="1">
            <a:spLocks/>
          </p:cNvSpPr>
          <p:nvPr/>
        </p:nvSpPr>
        <p:spPr bwMode="auto">
          <a:xfrm>
            <a:off x="76200" y="1265237"/>
            <a:ext cx="2590800" cy="63976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Federal Laws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779208" y="1265237"/>
            <a:ext cx="3124200" cy="6397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California Criteria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040D2-AE72-4D3D-BBA6-FB9E885AD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64536"/>
            <a:ext cx="1930733" cy="12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F27A5C4-36CE-44AC-B2D3-A97EF070FE35}"/>
              </a:ext>
            </a:extLst>
          </p:cNvPr>
          <p:cNvSpPr txBox="1">
            <a:spLocks/>
          </p:cNvSpPr>
          <p:nvPr/>
        </p:nvSpPr>
        <p:spPr>
          <a:xfrm>
            <a:off x="2779208" y="1898440"/>
            <a:ext cx="3124200" cy="389276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>
                <a:solidFill>
                  <a:srgbClr val="002060"/>
                </a:solidFill>
              </a:rPr>
              <a:t>Geographically contiguous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>
                <a:solidFill>
                  <a:srgbClr val="002060"/>
                </a:solidFill>
              </a:rPr>
              <a:t>Undivided neighborhoods and “communities of interest” </a:t>
            </a:r>
            <a:br>
              <a:rPr lang="en-US" altLang="en-US" sz="1800" b="1" dirty="0">
                <a:solidFill>
                  <a:srgbClr val="002060"/>
                </a:solidFill>
              </a:rPr>
            </a:br>
            <a:r>
              <a:rPr lang="en-US" altLang="en-US" sz="1400" dirty="0">
                <a:solidFill>
                  <a:srgbClr val="002060"/>
                </a:solidFill>
              </a:rPr>
              <a:t>(Socio-economic geographic areas that should be kept together)</a:t>
            </a:r>
            <a:endParaRPr lang="en-US" altLang="en-US" sz="1800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>
                <a:solidFill>
                  <a:srgbClr val="002060"/>
                </a:solidFill>
              </a:rPr>
              <a:t>Easily identifiable boundaries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>
                <a:solidFill>
                  <a:srgbClr val="002060"/>
                </a:solidFill>
              </a:rPr>
              <a:t>Compact</a:t>
            </a:r>
            <a:br>
              <a:rPr lang="en-US" altLang="en-US" sz="1800" b="1" dirty="0">
                <a:solidFill>
                  <a:srgbClr val="002060"/>
                </a:solidFill>
              </a:rPr>
            </a:br>
            <a:r>
              <a:rPr lang="en-US" altLang="en-US" sz="1400" dirty="0">
                <a:solidFill>
                  <a:srgbClr val="002060"/>
                </a:solidFill>
              </a:rPr>
              <a:t>(Do not bypass one group of people to get to a more distant group of people)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0495A6-0930-44C8-8D4B-C9A1B0187AF8}"/>
              </a:ext>
            </a:extLst>
          </p:cNvPr>
          <p:cNvSpPr txBox="1">
            <a:spLocks/>
          </p:cNvSpPr>
          <p:nvPr/>
        </p:nvSpPr>
        <p:spPr>
          <a:xfrm>
            <a:off x="6030151" y="1265237"/>
            <a:ext cx="3037649" cy="6397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Other Traditional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Redistricting Principles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6AA014-C594-4FF8-9885-98469E55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-4485"/>
            <a:ext cx="9123871" cy="871299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Districting Rules and Goals</a:t>
            </a:r>
            <a:endParaRPr lang="en-US" sz="4000" b="1" dirty="0"/>
          </a:p>
        </p:txBody>
      </p:sp>
      <p:cxnSp>
        <p:nvCxnSpPr>
          <p:cNvPr id="15" name="Google Shape;131;p2">
            <a:extLst>
              <a:ext uri="{FF2B5EF4-FFF2-40B4-BE49-F238E27FC236}">
                <a16:creationId xmlns:a16="http://schemas.microsoft.com/office/drawing/2014/main" id="{E1EB4717-D9DE-4BC0-8155-BED828C3A97F}"/>
              </a:ext>
            </a:extLst>
          </p:cNvPr>
          <p:cNvCxnSpPr/>
          <p:nvPr/>
        </p:nvCxnSpPr>
        <p:spPr>
          <a:xfrm>
            <a:off x="3057000" y="91440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32;p2">
            <a:extLst>
              <a:ext uri="{FF2B5EF4-FFF2-40B4-BE49-F238E27FC236}">
                <a16:creationId xmlns:a16="http://schemas.microsoft.com/office/drawing/2014/main" id="{46C03C5B-080D-4594-8F13-C468D39C18EE}"/>
              </a:ext>
            </a:extLst>
          </p:cNvPr>
          <p:cNvSpPr txBox="1">
            <a:spLocks/>
          </p:cNvSpPr>
          <p:nvPr/>
        </p:nvSpPr>
        <p:spPr>
          <a:xfrm>
            <a:off x="7162936" y="6360335"/>
            <a:ext cx="14376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02060"/>
                </a:solidFill>
                <a:latin typeface="Garamond" panose="02020404030301010803" pitchFamily="18" charset="0"/>
              </a:rPr>
              <a:t>February 10, 2022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56E9D2-1C39-4403-BF76-5AE41B009AC0}"/>
              </a:ext>
            </a:extLst>
          </p:cNvPr>
          <p:cNvSpPr txBox="1"/>
          <p:nvPr/>
        </p:nvSpPr>
        <p:spPr>
          <a:xfrm>
            <a:off x="1371600" y="5839885"/>
            <a:ext cx="66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800" b="1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Prohibited: </a:t>
            </a:r>
            <a:r>
              <a:rPr lang="en-US" sz="1800" b="0" u="none" strike="noStrike" cap="none" dirty="0">
                <a:solidFill>
                  <a:srgbClr val="C13F3F"/>
                </a:solidFill>
                <a:latin typeface="Garamond"/>
                <a:ea typeface="Garamond"/>
                <a:cs typeface="Garamond"/>
                <a:sym typeface="Garamond"/>
              </a:rPr>
              <a:t>“Shall not favor or discriminate against a political party.”</a:t>
            </a:r>
          </a:p>
        </p:txBody>
      </p:sp>
    </p:spTree>
    <p:extLst>
      <p:ext uri="{BB962C8B-B14F-4D97-AF65-F5344CB8AC3E}">
        <p14:creationId xmlns:p14="http://schemas.microsoft.com/office/powerpoint/2010/main" val="281931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0" y="5135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3600" b="1" dirty="0"/>
              <a:t>Neighborhoods/Communities of Interest</a:t>
            </a:r>
            <a:endParaRPr sz="3600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341400" y="1274549"/>
            <a:ext cx="3963899" cy="483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Neighborhoods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2000" b="1" i="1" dirty="0">
              <a:solidFill>
                <a:srgbClr val="002060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is your neighborhood?</a:t>
            </a:r>
          </a:p>
          <a:p>
            <a:pPr lvl="0" indent="-457200" algn="l" rtl="0">
              <a:spcBef>
                <a:spcPts val="70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are its geographic boundaries?</a:t>
            </a: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2000" b="1" dirty="0">
              <a:solidFill>
                <a:srgbClr val="7030A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3200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i="1" dirty="0">
                <a:solidFill>
                  <a:srgbClr val="002060"/>
                </a:solidFill>
              </a:rPr>
              <a:t>In the absence of public testimony, planning records and other similar documents may provide definition.</a:t>
            </a:r>
            <a:endParaRPr sz="2000" i="1" dirty="0">
              <a:solidFill>
                <a:srgbClr val="002060"/>
              </a:solidFill>
            </a:endParaRPr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dirty="0"/>
          </a:p>
        </p:txBody>
      </p:sp>
      <p:sp>
        <p:nvSpPr>
          <p:cNvPr id="158" name="Google Shape;158;p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algn="r"/>
            <a:r>
              <a:rPr lang="en-US" sz="1400" dirty="0">
                <a:solidFill>
                  <a:srgbClr val="002060"/>
                </a:solidFill>
                <a:latin typeface="Garamond" panose="02020404030301010803" pitchFamily="18" charset="0"/>
              </a:rPr>
              <a:t>February 10, 2022</a:t>
            </a:r>
          </a:p>
        </p:txBody>
      </p:sp>
      <p:sp>
        <p:nvSpPr>
          <p:cNvPr id="10" name="Google Shape;154;p4">
            <a:extLst>
              <a:ext uri="{FF2B5EF4-FFF2-40B4-BE49-F238E27FC236}">
                <a16:creationId xmlns:a16="http://schemas.microsoft.com/office/drawing/2014/main" id="{FB5208D6-8914-4C24-B56B-002A8A4FE5EE}"/>
              </a:ext>
            </a:extLst>
          </p:cNvPr>
          <p:cNvSpPr txBox="1">
            <a:spLocks/>
          </p:cNvSpPr>
          <p:nvPr/>
        </p:nvSpPr>
        <p:spPr>
          <a:xfrm>
            <a:off x="4695827" y="1274550"/>
            <a:ext cx="4120276" cy="4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Communities of Interest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2000" b="1" i="1" dirty="0">
              <a:solidFill>
                <a:srgbClr val="002060"/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defines your community?</a:t>
            </a:r>
            <a:endParaRPr lang="en-US" sz="2000" dirty="0">
              <a:solidFill>
                <a:srgbClr val="C13F3F"/>
              </a:solidFill>
            </a:endParaRPr>
          </a:p>
          <a:p>
            <a:pPr indent="-457200"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</a:t>
            </a:r>
          </a:p>
          <a:p>
            <a:pPr indent="-457200">
              <a:buSzPts val="1200"/>
              <a:buFont typeface="+mj-lt"/>
              <a:buAutoNum type="arabicPeriod"/>
            </a:pPr>
            <a:endParaRPr lang="en-US" sz="2000" b="1" dirty="0">
              <a:solidFill>
                <a:srgbClr val="C13F3F"/>
              </a:solidFill>
            </a:endParaRPr>
          </a:p>
          <a:p>
            <a:pPr marL="0" indent="0">
              <a:buSzPts val="1200"/>
              <a:buNone/>
            </a:pPr>
            <a:r>
              <a:rPr lang="en-US" sz="2000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Communities of Interest may </a:t>
            </a:r>
            <a:r>
              <a:rPr lang="en-US" sz="2000" i="1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i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lang="en-US" sz="2000" i="1" dirty="0">
              <a:solidFill>
                <a:srgbClr val="002060"/>
              </a:solidFill>
            </a:endParaRPr>
          </a:p>
          <a:p>
            <a:pPr marL="0" indent="0">
              <a:buSzPts val="1200"/>
              <a:buFont typeface="Noto Sans Symbols"/>
              <a:buNone/>
            </a:pPr>
            <a:endParaRPr lang="en-US" sz="2000" dirty="0">
              <a:solidFill>
                <a:srgbClr val="C13F3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99CA73-2B3C-4A7B-8175-09203909FEE9}"/>
              </a:ext>
            </a:extLst>
          </p:cNvPr>
          <p:cNvCxnSpPr>
            <a:cxnSpLocks/>
          </p:cNvCxnSpPr>
          <p:nvPr/>
        </p:nvCxnSpPr>
        <p:spPr>
          <a:xfrm>
            <a:off x="4448175" y="2676525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oogle Shape;157;p4">
            <a:extLst>
              <a:ext uri="{FF2B5EF4-FFF2-40B4-BE49-F238E27FC236}">
                <a16:creationId xmlns:a16="http://schemas.microsoft.com/office/drawing/2014/main" id="{B266AEF9-5256-47D9-90C0-09CFCD24C9D7}"/>
              </a:ext>
            </a:extLst>
          </p:cNvPr>
          <p:cNvCxnSpPr/>
          <p:nvPr/>
        </p:nvCxnSpPr>
        <p:spPr>
          <a:xfrm>
            <a:off x="3043500" y="1041950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The Draft Maps</a:t>
            </a:r>
            <a:endParaRPr dirty="0"/>
          </a:p>
        </p:txBody>
      </p:sp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2A3FF0-2F5C-4242-821E-B25A00C0A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238"/>
            <a:ext cx="2286000" cy="20997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514BD7-E571-446E-9073-0B957EC13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008" y="1400073"/>
            <a:ext cx="2286000" cy="21374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98A796-1438-4810-8786-86C788B90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864" y="3826086"/>
            <a:ext cx="2286000" cy="19591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7778F3-95B8-4FFD-AFA9-4D4F52234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798" y="3862248"/>
            <a:ext cx="2286000" cy="1866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C45DCD-1D46-438D-AD4F-9B853440A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565" y="3805295"/>
            <a:ext cx="2286000" cy="19799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EEA431-5289-4F29-B5A7-18E451232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996" y="1400073"/>
            <a:ext cx="2286000" cy="21089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AFB8F4-11C0-4934-8B82-F1B72B01BA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5002" y="1405276"/>
            <a:ext cx="2286000" cy="21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8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9729F-D9B7-40BB-BCCF-7361D1FD5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1"/>
            <a:ext cx="7466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8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FDE44-C440-44A1-95ED-76EB1737D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1" y="0"/>
            <a:ext cx="7334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5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AF32B-50BE-4FD2-B44C-805C1DAF4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05" y="-46654"/>
            <a:ext cx="7452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80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204FB-6292-418D-A08B-5F6189E5C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" y="0"/>
            <a:ext cx="7433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80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5910</TotalTime>
  <Words>342</Words>
  <Application>Microsoft Office PowerPoint</Application>
  <PresentationFormat>On-screen Show (4:3)</PresentationFormat>
  <Paragraphs>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EB Garamond</vt:lpstr>
      <vt:lpstr>Garamond</vt:lpstr>
      <vt:lpstr>Noto Sans Symbols</vt:lpstr>
      <vt:lpstr>Tw Cen MT</vt:lpstr>
      <vt:lpstr>Twentieth Century</vt:lpstr>
      <vt:lpstr>Wingdings</vt:lpstr>
      <vt:lpstr>Wingdings 2</vt:lpstr>
      <vt:lpstr>Median</vt:lpstr>
      <vt:lpstr>Districting Draft Maps</vt:lpstr>
      <vt:lpstr>Districting Process</vt:lpstr>
      <vt:lpstr>Districting Rules and Goals</vt:lpstr>
      <vt:lpstr>Neighborhoods/Communities of Interest</vt:lpstr>
      <vt:lpstr>The Draft 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/ Action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Jeff Tilton</cp:lastModifiedBy>
  <cp:revision>441</cp:revision>
  <cp:lastPrinted>2017-05-23T05:26:42Z</cp:lastPrinted>
  <dcterms:created xsi:type="dcterms:W3CDTF">2011-05-19T00:29:13Z</dcterms:created>
  <dcterms:modified xsi:type="dcterms:W3CDTF">2022-01-31T19:18:17Z</dcterms:modified>
</cp:coreProperties>
</file>