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335" r:id="rId2"/>
    <p:sldId id="304" r:id="rId3"/>
    <p:sldId id="493" r:id="rId4"/>
    <p:sldId id="264" r:id="rId5"/>
    <p:sldId id="640" r:id="rId6"/>
    <p:sldId id="652" r:id="rId7"/>
    <p:sldId id="649" r:id="rId8"/>
    <p:sldId id="65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FFFFF"/>
    <a:srgbClr val="C13F3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5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51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29851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5" y="5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3" rIns="90644" bIns="453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6504"/>
            <a:ext cx="5607691" cy="4183222"/>
          </a:xfrm>
          <a:prstGeom prst="rect">
            <a:avLst/>
          </a:prstGeom>
        </p:spPr>
        <p:txBody>
          <a:bodyPr vert="horz" lIns="90644" tIns="45323" rIns="90644" bIns="453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51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5" y="8829851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E6057-9D99-47AF-A459-20B636B563CA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119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69925"/>
            <a:ext cx="447040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72138" y="4248549"/>
            <a:ext cx="5374037" cy="402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t" anchorCtr="0">
            <a:normAutofit/>
          </a:bodyPr>
          <a:lstStyle/>
          <a:p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05231" y="8494060"/>
            <a:ext cx="2911565" cy="44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b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695805" indent="-267617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070468" indent="-214093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498656" indent="-214093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1926844" indent="-214093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355031" indent="-2140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783218" indent="-2140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211406" indent="-2140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639594" indent="-2140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02B3E605-A17E-4D38-BA37-F4A754F8DE16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72139" y="4276299"/>
            <a:ext cx="5374037" cy="4050421"/>
          </a:xfrm>
          <a:prstGeom prst="rect">
            <a:avLst/>
          </a:prstGeom>
        </p:spPr>
        <p:txBody>
          <a:bodyPr spcFirstLastPara="1" wrap="square" lIns="86534" tIns="43255" rIns="86534" bIns="43255" anchor="t" anchorCtr="0">
            <a:noAutofit/>
          </a:bodyPr>
          <a:lstStyle/>
          <a:p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74688"/>
            <a:ext cx="44989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74688"/>
            <a:ext cx="44989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72139" y="4276299"/>
            <a:ext cx="5374037" cy="405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t" anchorCtr="0">
            <a:normAutofit/>
          </a:bodyPr>
          <a:lstStyle/>
          <a:p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05232" y="8549538"/>
            <a:ext cx="2911565" cy="45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b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041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74688"/>
            <a:ext cx="44989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72139" y="4276299"/>
            <a:ext cx="5374037" cy="405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t" anchorCtr="0">
            <a:normAutofit/>
          </a:bodyPr>
          <a:lstStyle/>
          <a:p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05232" y="8549538"/>
            <a:ext cx="2911565" cy="45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b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9919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74688"/>
            <a:ext cx="44989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72139" y="4276299"/>
            <a:ext cx="5374037" cy="405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t" anchorCtr="0">
            <a:normAutofit/>
          </a:bodyPr>
          <a:lstStyle/>
          <a:p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05232" y="8549538"/>
            <a:ext cx="2911565" cy="45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b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86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74688"/>
            <a:ext cx="44989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72139" y="4276299"/>
            <a:ext cx="5374037" cy="405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t" anchorCtr="0">
            <a:normAutofit/>
          </a:bodyPr>
          <a:lstStyle/>
          <a:p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05232" y="8549538"/>
            <a:ext cx="2911565" cy="45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b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965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09989" y="0"/>
            <a:ext cx="313083" cy="186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385" y="1868556"/>
            <a:ext cx="7475810" cy="2053098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rgbClr val="1F448A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385" y="4547593"/>
            <a:ext cx="6698380" cy="548640"/>
          </a:xfrm>
        </p:spPr>
        <p:txBody>
          <a:bodyPr>
            <a:normAutofit/>
          </a:bodyPr>
          <a:lstStyle>
            <a:lvl1pPr marL="0" indent="0" algn="l">
              <a:buNone/>
              <a:defRPr sz="2100" b="0">
                <a:solidFill>
                  <a:srgbClr val="1F448A"/>
                </a:solidFill>
                <a:latin typeface="+mj-lt"/>
                <a:ea typeface="Gadug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Presented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" y="662897"/>
            <a:ext cx="4395014" cy="1159443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8385" y="5791201"/>
            <a:ext cx="5406772" cy="440861"/>
          </a:xfrm>
        </p:spPr>
        <p:txBody>
          <a:bodyPr>
            <a:normAutofit/>
          </a:bodyPr>
          <a:lstStyle>
            <a:lvl1pPr marL="0" indent="0">
              <a:buNone/>
              <a:defRPr sz="1650" b="0">
                <a:solidFill>
                  <a:srgbClr val="6DCCDE"/>
                </a:solidFill>
                <a:latin typeface="+mj-lt"/>
                <a:ea typeface="Gadug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8385" y="5361648"/>
            <a:ext cx="5406772" cy="42955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50" b="0" dirty="0">
                <a:solidFill>
                  <a:srgbClr val="6DCCDE"/>
                </a:solidFill>
              </a:defRPr>
            </a:lvl1pPr>
          </a:lstStyle>
          <a:p>
            <a:pPr lvl="0"/>
            <a:r>
              <a:rPr lang="en-US" dirty="0"/>
              <a:t>CLICK TO EDIT LOCATION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CF1EF4-2814-49F7-93FE-B8BC13F2E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5314950" y="268937"/>
            <a:ext cx="1841814" cy="15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5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6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March 3, 2022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8384" y="4854830"/>
            <a:ext cx="6780616" cy="860170"/>
          </a:xfrm>
        </p:spPr>
        <p:txBody>
          <a:bodyPr>
            <a:normAutofit fontScale="92500"/>
          </a:bodyPr>
          <a:lstStyle/>
          <a:p>
            <a:r>
              <a:rPr lang="en-US" dirty="0"/>
              <a:t>Presented by: Harold Freiman and Jonathan Berry-Smith, Attorneys, Lozano Smith</a:t>
            </a:r>
          </a:p>
          <a:p>
            <a:r>
              <a:rPr lang="en-US" dirty="0"/>
              <a:t>Questions: Shalice Tilton, Senior Consultant, National Demographics Corporation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630E3A-34F5-4408-AFBC-59A8C6F28606}"/>
              </a:ext>
            </a:extLst>
          </p:cNvPr>
          <p:cNvSpPr txBox="1">
            <a:spLocks/>
          </p:cNvSpPr>
          <p:nvPr/>
        </p:nvSpPr>
        <p:spPr>
          <a:xfrm>
            <a:off x="458385" y="3968171"/>
            <a:ext cx="7465419" cy="801303"/>
          </a:xfrm>
          <a:prstGeom prst="rect">
            <a:avLst/>
          </a:prstGeom>
        </p:spPr>
        <p:txBody>
          <a:bodyPr vert="horz" lIns="68580" tIns="6858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F448A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sz="3300" dirty="0"/>
              <a:t>Draft Maps Discussion</a:t>
            </a:r>
            <a:endParaRPr lang="en-US" sz="3600" dirty="0"/>
          </a:p>
        </p:txBody>
      </p:sp>
      <p:pic>
        <p:nvPicPr>
          <p:cNvPr id="9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62B3F4A-35A4-44E7-91A4-B8ADE7C1A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675887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09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444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Districting Process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bg1"/>
                </a:solidFill>
              </a:rPr>
              <a:t>2</a:t>
            </a:fld>
            <a:endParaRPr sz="1400" b="1" dirty="0">
              <a:solidFill>
                <a:schemeClr val="bg1"/>
              </a:solidFill>
            </a:endParaRPr>
          </a:p>
        </p:txBody>
      </p:sp>
      <p:cxnSp>
        <p:nvCxnSpPr>
          <p:cNvPr id="131" name="Google Shape;131;p2"/>
          <p:cNvCxnSpPr/>
          <p:nvPr/>
        </p:nvCxnSpPr>
        <p:spPr>
          <a:xfrm>
            <a:off x="3043500" y="123092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054369"/>
              </p:ext>
            </p:extLst>
          </p:nvPr>
        </p:nvGraphicFramePr>
        <p:xfrm>
          <a:off x="0" y="1177722"/>
          <a:ext cx="9133936" cy="36990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9267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384669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41995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6558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Aug. 19; Sept. 16,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6558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Data Release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Summer/Fall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Bureau releases official 2020 Census population data – Aug. 12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California’s official ‘prisoner-adjusted’ 2020 redistricting data – Sept. 20,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6558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Draft Map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January 20,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Meeting to discuss 4 draft maps and the sequence of elections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Board asks Demographer to create additional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6558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Draft Map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February 10,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Meeting to discuss 7 draft maps and the sequence of elections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Board identifies Teal and Lupine maps as tentative choices moving forward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6558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Plan Selection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March 3, 2022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Opportunity for public input followed by Board selection of a map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838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39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6200" y="1905000"/>
            <a:ext cx="2590800" cy="38862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en-US" sz="1800" b="1" dirty="0">
                <a:solidFill>
                  <a:srgbClr val="002060"/>
                </a:solidFill>
              </a:rPr>
              <a:t>Equal Population</a:t>
            </a:r>
          </a:p>
          <a:p>
            <a:endParaRPr lang="en-US" altLang="en-US" sz="1600" dirty="0">
              <a:solidFill>
                <a:srgbClr val="002060"/>
              </a:solidFill>
            </a:endParaRPr>
          </a:p>
          <a:p>
            <a:r>
              <a:rPr lang="en-US" altLang="en-US" sz="1800" b="1" dirty="0">
                <a:solidFill>
                  <a:srgbClr val="002060"/>
                </a:solidFill>
              </a:rPr>
              <a:t>Federal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b="1" dirty="0">
                <a:solidFill>
                  <a:srgbClr val="002060"/>
                </a:solidFill>
              </a:rPr>
              <a:t>Voting Rights Act</a:t>
            </a:r>
          </a:p>
          <a:p>
            <a:pPr marL="0" indent="0">
              <a:buNone/>
            </a:pPr>
            <a:endParaRPr lang="en-US" altLang="en-US" sz="1800" b="1" dirty="0">
              <a:solidFill>
                <a:srgbClr val="002060"/>
              </a:solidFill>
            </a:endParaRPr>
          </a:p>
          <a:p>
            <a:r>
              <a:rPr lang="en-US" altLang="en-US" sz="1800" b="1" dirty="0">
                <a:solidFill>
                  <a:srgbClr val="002060"/>
                </a:solidFill>
              </a:rPr>
              <a:t>No Racial Gerrymandering</a:t>
            </a:r>
          </a:p>
          <a:p>
            <a:pPr lvl="1"/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030151" y="1898440"/>
            <a:ext cx="3039726" cy="389276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1800" b="1" dirty="0">
                <a:solidFill>
                  <a:srgbClr val="002060"/>
                </a:solidFill>
              </a:rPr>
              <a:t>Respect voters’ choices / avoid head-to-head contests</a:t>
            </a:r>
          </a:p>
          <a:p>
            <a:pPr marL="0" indent="0">
              <a:buNone/>
              <a:defRPr/>
            </a:pPr>
            <a:endParaRPr lang="en-US" altLang="en-US" sz="1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altLang="en-US" sz="1800" b="1" dirty="0">
                <a:solidFill>
                  <a:srgbClr val="002060"/>
                </a:solidFill>
              </a:rPr>
              <a:t>Future population growth</a:t>
            </a:r>
          </a:p>
        </p:txBody>
      </p:sp>
      <p:sp>
        <p:nvSpPr>
          <p:cNvPr id="20486" name="Text Placeholder 5"/>
          <p:cNvSpPr txBox="1">
            <a:spLocks/>
          </p:cNvSpPr>
          <p:nvPr/>
        </p:nvSpPr>
        <p:spPr bwMode="auto">
          <a:xfrm>
            <a:off x="76200" y="1265237"/>
            <a:ext cx="2590800" cy="63976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Federal Laws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779208" y="1265237"/>
            <a:ext cx="3124200" cy="6397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California Criteria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040D2-AE72-4D3D-BBA6-FB9E885AD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64536"/>
            <a:ext cx="1930733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F27A5C4-36CE-44AC-B2D3-A97EF070FE35}"/>
              </a:ext>
            </a:extLst>
          </p:cNvPr>
          <p:cNvSpPr txBox="1">
            <a:spLocks/>
          </p:cNvSpPr>
          <p:nvPr/>
        </p:nvSpPr>
        <p:spPr>
          <a:xfrm>
            <a:off x="2779208" y="1898440"/>
            <a:ext cx="3124200" cy="389276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>
                <a:solidFill>
                  <a:srgbClr val="002060"/>
                </a:solidFill>
              </a:rPr>
              <a:t>Geographically contiguous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>
                <a:solidFill>
                  <a:srgbClr val="002060"/>
                </a:solidFill>
              </a:rPr>
              <a:t>Undivided neighborhoods and “communities of interest” </a:t>
            </a:r>
            <a:br>
              <a:rPr lang="en-US" altLang="en-US" sz="1800" b="1" dirty="0">
                <a:solidFill>
                  <a:srgbClr val="002060"/>
                </a:solidFill>
              </a:rPr>
            </a:br>
            <a:r>
              <a:rPr lang="en-US" altLang="en-US" sz="1400" dirty="0">
                <a:solidFill>
                  <a:srgbClr val="002060"/>
                </a:solidFill>
              </a:rPr>
              <a:t>(Socio-economic geographic areas that should be kept together)</a:t>
            </a:r>
            <a:endParaRPr lang="en-US" altLang="en-US" sz="18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>
                <a:solidFill>
                  <a:srgbClr val="002060"/>
                </a:solidFill>
              </a:rPr>
              <a:t>Easily identifiable boundaries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>
                <a:solidFill>
                  <a:srgbClr val="002060"/>
                </a:solidFill>
              </a:rPr>
              <a:t>Compact</a:t>
            </a:r>
            <a:br>
              <a:rPr lang="en-US" altLang="en-US" sz="1800" b="1" dirty="0">
                <a:solidFill>
                  <a:srgbClr val="002060"/>
                </a:solidFill>
              </a:rPr>
            </a:br>
            <a:r>
              <a:rPr lang="en-US" altLang="en-US" sz="1400" dirty="0">
                <a:solidFill>
                  <a:srgbClr val="002060"/>
                </a:solidFill>
              </a:rPr>
              <a:t>(Do not bypass one group of people to get to a more distant group of people)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0495A6-0930-44C8-8D4B-C9A1B0187AF8}"/>
              </a:ext>
            </a:extLst>
          </p:cNvPr>
          <p:cNvSpPr txBox="1">
            <a:spLocks/>
          </p:cNvSpPr>
          <p:nvPr/>
        </p:nvSpPr>
        <p:spPr>
          <a:xfrm>
            <a:off x="6030151" y="1265237"/>
            <a:ext cx="3037649" cy="6397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Other Traditional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Redistricting Principles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6AA014-C594-4FF8-9885-98469E55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-4485"/>
            <a:ext cx="9123871" cy="871299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cxnSp>
        <p:nvCxnSpPr>
          <p:cNvPr id="15" name="Google Shape;131;p2">
            <a:extLst>
              <a:ext uri="{FF2B5EF4-FFF2-40B4-BE49-F238E27FC236}">
                <a16:creationId xmlns:a16="http://schemas.microsoft.com/office/drawing/2014/main" id="{E1EB4717-D9DE-4BC0-8155-BED828C3A97F}"/>
              </a:ext>
            </a:extLst>
          </p:cNvPr>
          <p:cNvCxnSpPr/>
          <p:nvPr/>
        </p:nvCxnSpPr>
        <p:spPr>
          <a:xfrm>
            <a:off x="3057000" y="914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556E9D2-1C39-4403-BF76-5AE41B009AC0}"/>
              </a:ext>
            </a:extLst>
          </p:cNvPr>
          <p:cNvSpPr txBox="1"/>
          <p:nvPr/>
        </p:nvSpPr>
        <p:spPr>
          <a:xfrm>
            <a:off x="1371600" y="5839885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8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 </a:t>
            </a:r>
            <a:r>
              <a:rPr lang="en-US" sz="180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</a:p>
        </p:txBody>
      </p:sp>
    </p:spTree>
    <p:extLst>
      <p:ext uri="{BB962C8B-B14F-4D97-AF65-F5344CB8AC3E}">
        <p14:creationId xmlns:p14="http://schemas.microsoft.com/office/powerpoint/2010/main" val="281931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0" y="5135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3600" b="1" dirty="0"/>
              <a:t>Neighborhoods/Communities of Interest</a:t>
            </a:r>
            <a:endParaRPr sz="36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341400" y="1274549"/>
            <a:ext cx="3963899" cy="483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Neighborhoods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2000" b="1" i="1" dirty="0">
              <a:solidFill>
                <a:srgbClr val="002060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is your neighborhood?</a:t>
            </a:r>
          </a:p>
          <a:p>
            <a:pPr lvl="0" indent="-457200" algn="l" rtl="0">
              <a:spcBef>
                <a:spcPts val="70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are its geographic boundaries?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2000" b="1" dirty="0">
              <a:solidFill>
                <a:srgbClr val="7030A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i="1" dirty="0">
                <a:solidFill>
                  <a:srgbClr val="002060"/>
                </a:solidFill>
              </a:rPr>
              <a:t>In the absence of public testimony, planning records and other similar documents may provide definition.</a:t>
            </a:r>
            <a:endParaRPr sz="2000" i="1" dirty="0">
              <a:solidFill>
                <a:srgbClr val="002060"/>
              </a:solidFill>
            </a:endParaRPr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dirty="0"/>
          </a:p>
        </p:txBody>
      </p:sp>
      <p:sp>
        <p:nvSpPr>
          <p:cNvPr id="10" name="Google Shape;154;p4">
            <a:extLst>
              <a:ext uri="{FF2B5EF4-FFF2-40B4-BE49-F238E27FC236}">
                <a16:creationId xmlns:a16="http://schemas.microsoft.com/office/drawing/2014/main" id="{FB5208D6-8914-4C24-B56B-002A8A4FE5EE}"/>
              </a:ext>
            </a:extLst>
          </p:cNvPr>
          <p:cNvSpPr txBox="1">
            <a:spLocks/>
          </p:cNvSpPr>
          <p:nvPr/>
        </p:nvSpPr>
        <p:spPr>
          <a:xfrm>
            <a:off x="4695827" y="1274550"/>
            <a:ext cx="4120276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Communities of Interest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2000" b="1" i="1" dirty="0">
              <a:solidFill>
                <a:srgbClr val="002060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defines your community?</a:t>
            </a:r>
            <a:endParaRPr lang="en-US" sz="2000" dirty="0">
              <a:solidFill>
                <a:srgbClr val="C13F3F"/>
              </a:solidFill>
            </a:endParaRPr>
          </a:p>
          <a:p>
            <a:pPr indent="-457200"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</a:t>
            </a:r>
          </a:p>
          <a:p>
            <a:pPr indent="-457200">
              <a:buSzPts val="1200"/>
              <a:buFont typeface="+mj-lt"/>
              <a:buAutoNum type="arabicPeriod"/>
            </a:pPr>
            <a:endParaRPr lang="en-US" sz="2000" b="1" dirty="0">
              <a:solidFill>
                <a:srgbClr val="C13F3F"/>
              </a:solidFill>
            </a:endParaRPr>
          </a:p>
          <a:p>
            <a:pPr marL="0" indent="0">
              <a:buSzPts val="1200"/>
              <a:buNone/>
            </a:pPr>
            <a:r>
              <a:rPr lang="en-US" sz="2000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Communities of Interest may </a:t>
            </a:r>
            <a:r>
              <a:rPr lang="en-US" sz="2000" i="1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lang="en-US" sz="2000" i="1" dirty="0">
              <a:solidFill>
                <a:srgbClr val="002060"/>
              </a:solidFill>
            </a:endParaRPr>
          </a:p>
          <a:p>
            <a:pPr marL="0" indent="0">
              <a:buSzPts val="1200"/>
              <a:buFont typeface="Noto Sans Symbols"/>
              <a:buNone/>
            </a:pPr>
            <a:endParaRPr lang="en-US" sz="2000" dirty="0">
              <a:solidFill>
                <a:srgbClr val="C13F3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99CA73-2B3C-4A7B-8175-09203909FEE9}"/>
              </a:ext>
            </a:extLst>
          </p:cNvPr>
          <p:cNvCxnSpPr>
            <a:cxnSpLocks/>
          </p:cNvCxnSpPr>
          <p:nvPr/>
        </p:nvCxnSpPr>
        <p:spPr>
          <a:xfrm>
            <a:off x="4448175" y="2676525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oogle Shape;157;p4">
            <a:extLst>
              <a:ext uri="{FF2B5EF4-FFF2-40B4-BE49-F238E27FC236}">
                <a16:creationId xmlns:a16="http://schemas.microsoft.com/office/drawing/2014/main" id="{B266AEF9-5256-47D9-90C0-09CFCD24C9D7}"/>
              </a:ext>
            </a:extLst>
          </p:cNvPr>
          <p:cNvCxnSpPr/>
          <p:nvPr/>
        </p:nvCxnSpPr>
        <p:spPr>
          <a:xfrm>
            <a:off x="3043500" y="104195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The Draft Maps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2A3FF0-2F5C-4242-821E-B25A00C0A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238"/>
            <a:ext cx="2286000" cy="20997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514BD7-E571-446E-9073-0B957EC13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008" y="1400073"/>
            <a:ext cx="2286000" cy="21374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98A796-1438-4810-8786-86C788B90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864" y="3826086"/>
            <a:ext cx="2286000" cy="19591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7778F3-95B8-4FFD-AFA9-4D4F52234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798" y="3862248"/>
            <a:ext cx="2286000" cy="1866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C45DCD-1D46-438D-AD4F-9B853440A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565" y="3805295"/>
            <a:ext cx="2286000" cy="19799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EEA431-5289-4F29-B5A7-18E451232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996" y="1400073"/>
            <a:ext cx="2286000" cy="21089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AFB8F4-11C0-4934-8B82-F1B72B01BA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5002" y="1405276"/>
            <a:ext cx="2286000" cy="21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8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254C3-D6F3-4094-BE20-D0C43B5CB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9"/>
          <a:stretch/>
        </p:blipFill>
        <p:spPr>
          <a:xfrm>
            <a:off x="0" y="0"/>
            <a:ext cx="7867973" cy="6858000"/>
          </a:xfrm>
          <a:prstGeom prst="rect">
            <a:avLst/>
          </a:prstGeom>
        </p:spPr>
      </p:pic>
      <p:sp>
        <p:nvSpPr>
          <p:cNvPr id="4" name="Google Shape;127;p2">
            <a:extLst>
              <a:ext uri="{FF2B5EF4-FFF2-40B4-BE49-F238E27FC236}">
                <a16:creationId xmlns:a16="http://schemas.microsoft.com/office/drawing/2014/main" id="{07FE0748-A9F1-4B11-9DA3-3C9E384660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67400" y="3581400"/>
            <a:ext cx="2971800" cy="1143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Board Finalist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342230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204FB-6292-418D-A08B-5F6189E5C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" y="0"/>
            <a:ext cx="7433718" cy="6858000"/>
          </a:xfrm>
          <a:prstGeom prst="rect">
            <a:avLst/>
          </a:prstGeom>
        </p:spPr>
      </p:pic>
      <p:sp>
        <p:nvSpPr>
          <p:cNvPr id="4" name="Google Shape;127;p2">
            <a:extLst>
              <a:ext uri="{FF2B5EF4-FFF2-40B4-BE49-F238E27FC236}">
                <a16:creationId xmlns:a16="http://schemas.microsoft.com/office/drawing/2014/main" id="{EDA0B74C-3E3C-44C4-A87D-A3EB30387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67400" y="3581400"/>
            <a:ext cx="2971800" cy="1143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Board Finalist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213018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Discussion / Action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7778F3-95B8-4FFD-AFA9-4D4F52234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4" r="5191"/>
          <a:stretch/>
        </p:blipFill>
        <p:spPr>
          <a:xfrm>
            <a:off x="152400" y="1189654"/>
            <a:ext cx="4114800" cy="38063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EEA431-5289-4F29-B5A7-18E4512326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15"/>
          <a:stretch/>
        </p:blipFill>
        <p:spPr>
          <a:xfrm>
            <a:off x="4876800" y="1189653"/>
            <a:ext cx="4114800" cy="38467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762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5950</TotalTime>
  <Words>374</Words>
  <Application>Microsoft Office PowerPoint</Application>
  <PresentationFormat>On-screen Show (4:3)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Garamond</vt:lpstr>
      <vt:lpstr>Noto Sans Symbols</vt:lpstr>
      <vt:lpstr>Palatino Linotype</vt:lpstr>
      <vt:lpstr>Tw Cen MT</vt:lpstr>
      <vt:lpstr>Twentieth Century</vt:lpstr>
      <vt:lpstr>Wingdings</vt:lpstr>
      <vt:lpstr>Wingdings 2</vt:lpstr>
      <vt:lpstr>Median</vt:lpstr>
      <vt:lpstr>PowerPoint Presentation</vt:lpstr>
      <vt:lpstr>Districting Process</vt:lpstr>
      <vt:lpstr>Districting Rules and Goals</vt:lpstr>
      <vt:lpstr>Neighborhoods/Communities of Interest</vt:lpstr>
      <vt:lpstr>The Draft Maps</vt:lpstr>
      <vt:lpstr>Board Finalist</vt:lpstr>
      <vt:lpstr>Board Finalist</vt:lpstr>
      <vt:lpstr>Discussion / Action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Jonathan E. Berry-Smith</cp:lastModifiedBy>
  <cp:revision>445</cp:revision>
  <cp:lastPrinted>2022-03-02T22:29:12Z</cp:lastPrinted>
  <dcterms:created xsi:type="dcterms:W3CDTF">2011-05-19T00:29:13Z</dcterms:created>
  <dcterms:modified xsi:type="dcterms:W3CDTF">2022-03-02T23:01:30Z</dcterms:modified>
</cp:coreProperties>
</file>